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3" r:id="rId13"/>
    <p:sldId id="262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197BC29-9663-493F-9D0E-23851828DE5F}">
          <p14:sldIdLst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  <p14:sldId id="266"/>
            <p14:sldId id="267"/>
            <p14:sldId id="268"/>
            <p14:sldId id="263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2342"/>
    <a:srgbClr val="8EBCA6"/>
    <a:srgbClr val="C9FFEE"/>
    <a:srgbClr val="00C588"/>
    <a:srgbClr val="F9F8F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53B23-D8EC-4B5D-AD72-C019A1DAEC04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3FDE5-E30A-4AB4-B436-EEEDEC3E976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470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646F-EC45-667E-0FE6-3F6B9630F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270D6-82C7-D691-22A2-5DEC19821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86389-B823-FFB2-D7AB-EF600E267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FAEB-A9F4-788F-BEFB-603CBD04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B47C-3B20-DC8A-3F49-B42F8A93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432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3EF6-DCDE-0C4A-1C05-3696C599A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2F7BD-8B6E-E384-B771-06B74AE94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2F2E2-FECC-6B22-769C-EF429ECA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DB00E-6230-8759-C319-A76F1A97C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DD6D0-F6E8-CF56-952D-F536C3F7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784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14D0E1-9147-92C1-EB44-0810811D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FB764-BF18-D75F-365A-BFD8FDF1F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9DDBF-0594-F741-6760-C3078CB2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2B73-D956-440C-914E-A3FF4901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177B0-55BF-5C18-A631-20C0E28A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587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1DAF-C10A-3332-A0BC-2A3A921E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6793-3055-C8C1-FFE7-854518183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42B5A-F2C2-AD74-173E-A198641F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BC36-FDBA-562E-079D-7CF32D62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1BEEF-8264-37BA-3FA7-883D484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71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3AA0F-415D-5AB8-6FC1-3AAF39FD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837D7-D249-850D-5F99-08B2FAF4C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30E18-EE1F-1241-89CF-33127355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CC0B6-7BAE-3C92-23BC-87853446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AF33F-9C70-24EA-9E51-6E9DC33D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375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DDAE-1C96-9D2C-D2B3-E8993F62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3CFA-B0F8-CA9E-DDCF-B747C6102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28461-A34D-57F1-FF41-C113B9F01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B970-34F2-B2D3-B2E5-CCADF1C0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95A36-CF50-3839-940F-7853BC58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F826-3F38-91FD-0C5D-CB27AF11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78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9831-A8DC-9A1B-090E-A78737352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94C57-7A4B-C4FD-CFC0-7E172659B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843CD-72F0-14A1-2C3E-8CC4E2693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FF9B4-2CA1-470E-2137-89660F32E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363C0A-F293-FD68-CA9E-1DB600F57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9F03A-3AC5-5A42-F285-37F142726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1B55E-AD49-A6F6-A9E3-0C48F52C4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CE0B7-23EB-E6AC-3941-A948BE45F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5337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9BB4-BA38-C224-71A5-5502205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B0986-D8A3-6F77-56F8-B3B332C12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30445E-E540-F7DE-9FC8-E8072847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7D8CB-BC30-808E-FE16-ED19C1D54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615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2696E-E216-79E0-2BAF-955FCBB1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0B642-C4C4-355E-634E-5A46520C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A4C64-A421-1668-1147-8FF88C1C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318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34BE-6B90-6149-AB66-C4D8A70A2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F0670-762A-8F5C-4070-4D6B144B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2F4AD-8A0B-C3F1-59CC-14F46B586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D13E-BE9E-601C-9C49-226BA9B5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DC9F0-018B-1F68-F616-B183D505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A73AC-8B57-2A30-B44A-2D2E8DCA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144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254B-86C3-CEAD-9EDF-A8AFC53DA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DF9DE-8F02-9060-5AA6-2AA70241A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49326-7C31-10DC-3E8E-6D9B9C23F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74335-C517-D102-C400-972D6069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2BEA9-DCD4-1CBA-ED8C-B867B27D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00B7D-7874-BB23-2AF3-1DB00E5C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299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F1EEB-BB64-F1CE-4D70-E603539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880A6-1C64-ED49-2BD0-19F8B721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A4396-AB12-129C-E254-CF43E4F0B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54ED-81F5-21D0-B36C-9044FE1C0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6769E-EB42-9F3E-D817-5E774282B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425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file:///C:\Users\Cheeky\RProjects\listing_model_AIRBNB\input\listings_summary.csv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Data Science Lab - Assessment</a:t>
            </a:r>
          </a:p>
        </p:txBody>
      </p:sp>
    </p:spTree>
    <p:extLst>
      <p:ext uri="{BB962C8B-B14F-4D97-AF65-F5344CB8AC3E}">
        <p14:creationId xmlns:p14="http://schemas.microsoft.com/office/powerpoint/2010/main" val="295966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Variable elimination was conducted based on correlation</a:t>
            </a:r>
          </a:p>
          <a:p>
            <a:r>
              <a:rPr lang="nl-NL" dirty="0">
                <a:solidFill>
                  <a:srgbClr val="0A2342"/>
                </a:solidFill>
              </a:rPr>
              <a:t>At the end, this left 23 variables for the simple regression and 36 for the complex version</a:t>
            </a:r>
          </a:p>
          <a:p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4 – Variable elimination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38D1AF0-E7C4-F5B2-D55C-D94B265E5505}"/>
              </a:ext>
            </a:extLst>
          </p:cNvPr>
          <p:cNvGrpSpPr/>
          <p:nvPr/>
        </p:nvGrpSpPr>
        <p:grpSpPr>
          <a:xfrm>
            <a:off x="3655194" y="4762197"/>
            <a:ext cx="1236847" cy="1151287"/>
            <a:chOff x="3655194" y="4762197"/>
            <a:chExt cx="1236847" cy="1151287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4130C6EE-49C1-9607-6956-FA03A5AF7B8E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4273619" y="4762197"/>
              <a:ext cx="0" cy="781955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74D0174-99EA-E5A0-E272-89AAAC6C7091}"/>
                </a:ext>
              </a:extLst>
            </p:cNvPr>
            <p:cNvGrpSpPr/>
            <p:nvPr/>
          </p:nvGrpSpPr>
          <p:grpSpPr>
            <a:xfrm>
              <a:off x="3655194" y="4968508"/>
              <a:ext cx="1236847" cy="944976"/>
              <a:chOff x="3655194" y="4968508"/>
              <a:chExt cx="1236847" cy="944976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7AA81B-D19D-7B3C-8DF3-8F11C3EA1F75}"/>
                  </a:ext>
                </a:extLst>
              </p:cNvPr>
              <p:cNvSpPr txBox="1"/>
              <p:nvPr/>
            </p:nvSpPr>
            <p:spPr>
              <a:xfrm>
                <a:off x="3655194" y="5544152"/>
                <a:ext cx="1236847" cy="369332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C00000"/>
                    </a:solidFill>
                  </a:rPr>
                  <a:t>Eliminated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7439C02-9AE5-8786-6B0F-0787AC1DD3D6}"/>
                  </a:ext>
                </a:extLst>
              </p:cNvPr>
              <p:cNvSpPr txBox="1"/>
              <p:nvPr/>
            </p:nvSpPr>
            <p:spPr>
              <a:xfrm>
                <a:off x="3741822" y="4968508"/>
                <a:ext cx="5317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Yes</a:t>
                </a:r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0CB115C-5D77-899A-95EC-C301D075B1F4}"/>
              </a:ext>
            </a:extLst>
          </p:cNvPr>
          <p:cNvGrpSpPr/>
          <p:nvPr/>
        </p:nvGrpSpPr>
        <p:grpSpPr>
          <a:xfrm>
            <a:off x="6388769" y="4900696"/>
            <a:ext cx="1236847" cy="1012788"/>
            <a:chOff x="6388769" y="4900696"/>
            <a:chExt cx="1236847" cy="101278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F8FA528-BDCE-A793-69B5-180D295F7AB3}"/>
                </a:ext>
              </a:extLst>
            </p:cNvPr>
            <p:cNvCxnSpPr>
              <a:cxnSpLocks/>
              <a:stCxn id="21" idx="2"/>
              <a:endCxn id="25" idx="0"/>
            </p:cNvCxnSpPr>
            <p:nvPr/>
          </p:nvCxnSpPr>
          <p:spPr>
            <a:xfrm flipH="1">
              <a:off x="7007193" y="4900696"/>
              <a:ext cx="1" cy="643456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457D02-B02A-1440-1BB4-9A1FD212C636}"/>
                </a:ext>
              </a:extLst>
            </p:cNvPr>
            <p:cNvSpPr txBox="1"/>
            <p:nvPr/>
          </p:nvSpPr>
          <p:spPr>
            <a:xfrm>
              <a:off x="6388769" y="5544152"/>
              <a:ext cx="1236847" cy="3693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C00000"/>
                  </a:solidFill>
                </a:rPr>
                <a:t>Eliminated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DAE9B5-C115-C867-86B9-60B5EAE59F40}"/>
                </a:ext>
              </a:extLst>
            </p:cNvPr>
            <p:cNvSpPr txBox="1"/>
            <p:nvPr/>
          </p:nvSpPr>
          <p:spPr>
            <a:xfrm>
              <a:off x="6475395" y="4968508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Yes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DBDEF82-9840-5456-08E7-E14E950BB3B2}"/>
              </a:ext>
            </a:extLst>
          </p:cNvPr>
          <p:cNvGrpSpPr/>
          <p:nvPr/>
        </p:nvGrpSpPr>
        <p:grpSpPr>
          <a:xfrm>
            <a:off x="5236145" y="3977366"/>
            <a:ext cx="2733575" cy="923330"/>
            <a:chOff x="5236145" y="3977366"/>
            <a:chExt cx="2733575" cy="92333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E6BDD9D-7560-C202-24EF-7B1C8249D54B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 flipV="1">
              <a:off x="5236145" y="4439031"/>
              <a:ext cx="808522" cy="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AAEB485-C0BE-64E1-E798-64EC43EA46C5}"/>
                </a:ext>
              </a:extLst>
            </p:cNvPr>
            <p:cNvSpPr txBox="1"/>
            <p:nvPr/>
          </p:nvSpPr>
          <p:spPr>
            <a:xfrm>
              <a:off x="6044667" y="3977366"/>
              <a:ext cx="1925053" cy="923330"/>
            </a:xfrm>
            <a:prstGeom prst="rect">
              <a:avLst/>
            </a:prstGeom>
            <a:noFill/>
            <a:ln w="19050">
              <a:solidFill>
                <a:srgbClr val="0A234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High correlation with better variable?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D156AB4-1D5A-C654-DA3A-B834DB72D1DE}"/>
                </a:ext>
              </a:extLst>
            </p:cNvPr>
            <p:cNvSpPr txBox="1"/>
            <p:nvPr/>
          </p:nvSpPr>
          <p:spPr>
            <a:xfrm>
              <a:off x="5364881" y="4069700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No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5B177ED-675C-8800-6026-9335A6C98DFC}"/>
              </a:ext>
            </a:extLst>
          </p:cNvPr>
          <p:cNvGrpSpPr/>
          <p:nvPr/>
        </p:nvGrpSpPr>
        <p:grpSpPr>
          <a:xfrm>
            <a:off x="7980147" y="4069699"/>
            <a:ext cx="2048577" cy="553999"/>
            <a:chOff x="7980147" y="4069699"/>
            <a:chExt cx="2048577" cy="553999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5048DEE-CCBF-AA86-1D34-772673E263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0147" y="4439030"/>
              <a:ext cx="808522" cy="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61FB39-D621-AA8F-4474-E934513E0341}"/>
                </a:ext>
              </a:extLst>
            </p:cNvPr>
            <p:cNvSpPr txBox="1"/>
            <p:nvPr/>
          </p:nvSpPr>
          <p:spPr>
            <a:xfrm>
              <a:off x="8108883" y="4069699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No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DAD07-3294-FD01-2231-127D25D258D3}"/>
                </a:ext>
              </a:extLst>
            </p:cNvPr>
            <p:cNvSpPr txBox="1"/>
            <p:nvPr/>
          </p:nvSpPr>
          <p:spPr>
            <a:xfrm>
              <a:off x="8791877" y="4254366"/>
              <a:ext cx="123684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chemeClr val="accent6">
                      <a:lumMod val="75000"/>
                    </a:schemeClr>
                  </a:solidFill>
                </a:rPr>
                <a:t>Candidate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53F461-9E06-EC32-4E87-D6D0AA3E467C}"/>
              </a:ext>
            </a:extLst>
          </p:cNvPr>
          <p:cNvGrpSpPr/>
          <p:nvPr/>
        </p:nvGrpSpPr>
        <p:grpSpPr>
          <a:xfrm>
            <a:off x="1222409" y="4115866"/>
            <a:ext cx="4013736" cy="646331"/>
            <a:chOff x="1222409" y="4115866"/>
            <a:chExt cx="4013736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EA416A-D36E-E582-64DB-20831B179A7F}"/>
                </a:ext>
              </a:extLst>
            </p:cNvPr>
            <p:cNvSpPr txBox="1"/>
            <p:nvPr/>
          </p:nvSpPr>
          <p:spPr>
            <a:xfrm>
              <a:off x="3311092" y="4115866"/>
              <a:ext cx="1925053" cy="646331"/>
            </a:xfrm>
            <a:prstGeom prst="rect">
              <a:avLst/>
            </a:prstGeom>
            <a:noFill/>
            <a:ln w="19050">
              <a:solidFill>
                <a:srgbClr val="0A234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Low correlation with price?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0226131-6B0D-5A3C-D601-0DF425B34397}"/>
                </a:ext>
              </a:extLst>
            </p:cNvPr>
            <p:cNvGrpSpPr/>
            <p:nvPr/>
          </p:nvGrpSpPr>
          <p:grpSpPr>
            <a:xfrm>
              <a:off x="1222409" y="4254364"/>
              <a:ext cx="2075048" cy="369332"/>
              <a:chOff x="1222409" y="4254364"/>
              <a:chExt cx="2075048" cy="36933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9BED8BE-D18F-0EB0-FF33-790BFC59A4AE}"/>
                  </a:ext>
                </a:extLst>
              </p:cNvPr>
              <p:cNvSpPr txBox="1"/>
              <p:nvPr/>
            </p:nvSpPr>
            <p:spPr>
              <a:xfrm>
                <a:off x="1222409" y="4254364"/>
                <a:ext cx="16074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Variable</a:t>
                </a:r>
              </a:p>
            </p:txBody>
          </p: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26ABB6F-EF09-A330-92D1-89E5AE5AFD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88935" y="4439029"/>
                <a:ext cx="808522" cy="1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0648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We start out with the MLR model for the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</a:t>
            </a:r>
          </a:p>
          <a:p>
            <a:r>
              <a:rPr lang="nl-NL" dirty="0">
                <a:solidFill>
                  <a:srgbClr val="0A2342"/>
                </a:solidFill>
              </a:rPr>
              <a:t>The algorithm tries to minimize the error of each prediction and uses the R</a:t>
            </a:r>
            <a:r>
              <a:rPr lang="nl-NL" baseline="30000" dirty="0">
                <a:solidFill>
                  <a:srgbClr val="0A2342"/>
                </a:solidFill>
              </a:rPr>
              <a:t>2</a:t>
            </a:r>
            <a:r>
              <a:rPr lang="nl-NL" dirty="0">
                <a:solidFill>
                  <a:srgbClr val="0A2342"/>
                </a:solidFill>
              </a:rPr>
              <a:t> metric as a performance measure</a:t>
            </a:r>
          </a:p>
          <a:p>
            <a:r>
              <a:rPr lang="nl-NL" dirty="0">
                <a:solidFill>
                  <a:srgbClr val="0A2342"/>
                </a:solidFill>
              </a:rPr>
              <a:t>The flow of the regression calibration is as follows: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Start out with all variables and find the best fit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Eliminate the variable that contributes the least to the performance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Continue until there are only 5 variables left</a:t>
            </a:r>
          </a:p>
          <a:p>
            <a:pPr marL="342900" indent="-342900">
              <a:buFont typeface="+mj-lt"/>
              <a:buAutoNum type="arabicPeriod"/>
            </a:pPr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</p:spTree>
    <p:extLst>
      <p:ext uri="{BB962C8B-B14F-4D97-AF65-F5344CB8AC3E}">
        <p14:creationId xmlns:p14="http://schemas.microsoft.com/office/powerpoint/2010/main" val="109989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171605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021747" y="259247"/>
            <a:ext cx="991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Appendix - Step 2 – Exploratory data analysis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949E91A-A2C8-F7E1-71AE-179B87EC0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004519"/>
              </p:ext>
            </p:extLst>
          </p:nvPr>
        </p:nvGraphicFramePr>
        <p:xfrm>
          <a:off x="760396" y="1971037"/>
          <a:ext cx="10297797" cy="2204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5575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261905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2163476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  <a:gridCol w="1722946">
                  <a:extLst>
                    <a:ext uri="{9D8B030D-6E8A-4147-A177-3AD203B41FA5}">
                      <a16:colId xmlns:a16="http://schemas.microsoft.com/office/drawing/2014/main" val="605962189"/>
                    </a:ext>
                  </a:extLst>
                </a:gridCol>
                <a:gridCol w="1100455">
                  <a:extLst>
                    <a:ext uri="{9D8B030D-6E8A-4147-A177-3AD203B41FA5}">
                      <a16:colId xmlns:a16="http://schemas.microsoft.com/office/drawing/2014/main" val="433467139"/>
                    </a:ext>
                  </a:extLst>
                </a:gridCol>
                <a:gridCol w="1207072">
                  <a:extLst>
                    <a:ext uri="{9D8B030D-6E8A-4147-A177-3AD203B41FA5}">
                      <a16:colId xmlns:a16="http://schemas.microsoft.com/office/drawing/2014/main" val="3286810011"/>
                    </a:ext>
                  </a:extLst>
                </a:gridCol>
                <a:gridCol w="1416368">
                  <a:extLst>
                    <a:ext uri="{9D8B030D-6E8A-4147-A177-3AD203B41FA5}">
                      <a16:colId xmlns:a16="http://schemas.microsoft.com/office/drawing/2014/main" val="1359003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Data type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Character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Categorical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Logical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Integer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Numerical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Date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# of columns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22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Example column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bed_type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host_is_superhost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beds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price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first_review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Example value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“lovely apartment in...”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Pull-out sofa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t, f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0,1,2,...,20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69.99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‘2015-01-01’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21112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7D48BB2-F9D2-E4B7-1485-040E871E760C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solidFill>
                  <a:srgbClr val="0A2342"/>
                </a:solidFill>
              </a:rPr>
              <a:t>96 columns - Dependent variable </a:t>
            </a:r>
            <a:r>
              <a:rPr lang="nl-NL" sz="2400" i="1" dirty="0">
                <a:solidFill>
                  <a:srgbClr val="0A2342"/>
                </a:solidFill>
              </a:rPr>
              <a:t>Price</a:t>
            </a:r>
            <a:r>
              <a:rPr lang="nl-NL" sz="2400" i="1" baseline="30000" dirty="0">
                <a:solidFill>
                  <a:srgbClr val="0A2342"/>
                </a:solidFill>
              </a:rPr>
              <a:t>1</a:t>
            </a:r>
            <a:endParaRPr lang="nl-NL" sz="2400" dirty="0">
              <a:solidFill>
                <a:srgbClr val="0A234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779355-A777-9CAB-E8C5-7DA5022F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9525" y="6492875"/>
            <a:ext cx="4114800" cy="365125"/>
          </a:xfrm>
        </p:spPr>
        <p:txBody>
          <a:bodyPr anchor="b"/>
          <a:lstStyle/>
          <a:p>
            <a:pPr algn="l"/>
            <a:r>
              <a:rPr lang="en-US" baseline="30000" dirty="0"/>
              <a:t>1. </a:t>
            </a:r>
            <a:r>
              <a:rPr lang="en-US" dirty="0"/>
              <a:t>16 columns were excluded due to no predictive power.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5281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95491D-7132-BD6E-D49D-CE1511700418}"/>
              </a:ext>
            </a:extLst>
          </p:cNvPr>
          <p:cNvSpPr/>
          <p:nvPr/>
        </p:nvSpPr>
        <p:spPr>
          <a:xfrm>
            <a:off x="4338735" y="0"/>
            <a:ext cx="3508310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61E30C-80B9-F048-650F-B1F845F80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948" y="151570"/>
            <a:ext cx="3266103" cy="28629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E24B0B2-4314-199C-EB7F-9F7C15929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5" b="96094" l="3807" r="93909">
                        <a14:foregroundMark x1="76396" y1="21875" x2="76650" y2="82813"/>
                        <a14:foregroundMark x1="76650" y1="82813" x2="77919" y2="21094"/>
                        <a14:foregroundMark x1="77919" y1="21094" x2="76396" y2="14844"/>
                        <a14:foregroundMark x1="89809" y1="52475" x2="94416" y2="75000"/>
                        <a14:foregroundMark x1="85787" y1="32813" x2="89320" y2="50087"/>
                        <a14:foregroundMark x1="94416" y1="75000" x2="84772" y2="89063"/>
                        <a14:foregroundMark x1="52538" y1="64063" x2="56957" y2="67797"/>
                        <a14:foregroundMark x1="29188" y1="96094" x2="26904" y2="95313"/>
                        <a14:foregroundMark x1="15736" y1="44531" x2="5838" y2="76563"/>
                        <a14:foregroundMark x1="3807" y1="19531" x2="5076" y2="82813"/>
                        <a14:foregroundMark x1="57360" y1="65625" x2="57360" y2="65625"/>
                        <a14:foregroundMark x1="58629" y1="67188" x2="56091" y2="69531"/>
                        <a14:backgroundMark x1="52792" y1="12500" x2="34264" y2="9375"/>
                        <a14:backgroundMark x1="34264" y1="9375" x2="51015" y2="23438"/>
                        <a14:backgroundMark x1="51015" y1="23438" x2="52792" y2="13281"/>
                        <a14:backgroundMark x1="50508" y1="9375" x2="17259" y2="8594"/>
                        <a14:backgroundMark x1="17259" y1="8594" x2="30964" y2="24219"/>
                        <a14:backgroundMark x1="30964" y1="24219" x2="51269" y2="11719"/>
                        <a14:backgroundMark x1="51269" y1="11719" x2="45939" y2="3906"/>
                        <a14:backgroundMark x1="68020" y1="3125" x2="38325" y2="16406"/>
                        <a14:backgroundMark x1="38325" y1="16406" x2="37310" y2="18750"/>
                        <a14:backgroundMark x1="83503" y1="53906" x2="80835" y2="51169"/>
                        <a14:backgroundMark x1="60660" y1="79688" x2="60231" y2="78632"/>
                        <a14:backgroundMark x1="60914" y1="71875" x2="60914" y2="71875"/>
                        <a14:backgroundMark x1="61168" y1="71094" x2="61421" y2="69531"/>
                        <a14:backgroundMark x1="61421" y1="69531" x2="59225" y2="69531"/>
                        <a14:backgroundMark x1="61168" y1="72656" x2="61675" y2="74219"/>
                        <a14:backgroundMark x1="62183" y1="72656" x2="62183" y2="75781"/>
                        <a14:backgroundMark x1="62690" y1="69531" x2="61929" y2="74219"/>
                        <a14:backgroundMark x1="88832" y1="51563" x2="89594" y2="5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837" y="3615612"/>
            <a:ext cx="3266103" cy="106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CCA15D-DBDF-8C76-2CBC-D8A8D0033C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97" b="89944" l="5704" r="89840">
                        <a14:foregroundMark x1="58289" y1="54190" x2="58289" y2="59218"/>
                        <a14:foregroundMark x1="45455" y1="58659" x2="47950" y2="84358"/>
                        <a14:foregroundMark x1="39750" y1="81006" x2="38859" y2="75419"/>
                        <a14:foregroundMark x1="33155" y1="51397" x2="34046" y2="81006"/>
                        <a14:foregroundMark x1="20856" y1="60335" x2="21212" y2="54190"/>
                        <a14:foregroundMark x1="5704" y1="51397" x2="6774" y2="513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6449" y="5246277"/>
            <a:ext cx="3266103" cy="10421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C4142B7-A033-EFC0-3FDA-2760074EB99C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7181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5F9213-7CC4-7724-AEDC-D78A3F694D7E}"/>
              </a:ext>
            </a:extLst>
          </p:cNvPr>
          <p:cNvSpPr/>
          <p:nvPr/>
        </p:nvSpPr>
        <p:spPr>
          <a:xfrm>
            <a:off x="0" y="1352939"/>
            <a:ext cx="12192000" cy="446003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Picture 4" descr="A person holding a camera in a field&#10;&#10;Description automatically generated with medium confidence">
            <a:extLst>
              <a:ext uri="{FF2B5EF4-FFF2-40B4-BE49-F238E27FC236}">
                <a16:creationId xmlns:a16="http://schemas.microsoft.com/office/drawing/2014/main" id="{A4BBE440-E8E8-6AD4-2F04-12074987D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92" y="1646851"/>
            <a:ext cx="5208415" cy="3906309"/>
          </a:xfrm>
          <a:prstGeom prst="rect">
            <a:avLst/>
          </a:prstGeom>
        </p:spPr>
      </p:pic>
      <p:pic>
        <p:nvPicPr>
          <p:cNvPr id="7" name="Picture 6" descr="A picture containing text, indoor, person&#10;&#10;Description automatically generated">
            <a:extLst>
              <a:ext uri="{FF2B5EF4-FFF2-40B4-BE49-F238E27FC236}">
                <a16:creationId xmlns:a16="http://schemas.microsoft.com/office/drawing/2014/main" id="{9FBCEDCC-5660-FF11-3815-1FF8E5E37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27" y="1646851"/>
            <a:ext cx="2929732" cy="3906309"/>
          </a:xfrm>
          <a:prstGeom prst="rect">
            <a:avLst/>
          </a:prstGeom>
        </p:spPr>
      </p:pic>
      <p:pic>
        <p:nvPicPr>
          <p:cNvPr id="13" name="Picture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349D994E-BDFE-73BD-91DF-FBC16A168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9" y="1646849"/>
            <a:ext cx="2929733" cy="3906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FC43B0-F490-E064-46FA-AEDB4614E44A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115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912FC0-26BE-2152-D92A-1F16CEB2CC57}"/>
              </a:ext>
            </a:extLst>
          </p:cNvPr>
          <p:cNvSpPr txBox="1"/>
          <p:nvPr/>
        </p:nvSpPr>
        <p:spPr>
          <a:xfrm>
            <a:off x="357809" y="1272209"/>
            <a:ext cx="11121887" cy="4671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Assessment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581330-469D-9CCD-B957-E4C11F3F7A9A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“Predict the price of a new Airbnb listing”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CCC2501-50D4-9148-CCC1-A1208CF7EB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3192919"/>
              </p:ext>
            </p:extLst>
          </p:nvPr>
        </p:nvGraphicFramePr>
        <p:xfrm>
          <a:off x="1087655" y="2077034"/>
          <a:ext cx="1395663" cy="1177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914400" imgH="771525" progId="Excel.SheetMacroEnabled.12">
                  <p:link updateAutomatic="1"/>
                </p:oleObj>
              </mc:Choice>
              <mc:Fallback>
                <p:oleObj name="Macro-Enabled Worksheet" showAsIcon="1" r:id="rId2" imgW="914400" imgH="771525" progId="Excel.Sheet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7655" y="2077034"/>
                        <a:ext cx="1395663" cy="11775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C12A5965-774E-4768-9CA0-0EE73F861B8F}"/>
              </a:ext>
            </a:extLst>
          </p:cNvPr>
          <p:cNvGrpSpPr/>
          <p:nvPr/>
        </p:nvGrpSpPr>
        <p:grpSpPr>
          <a:xfrm>
            <a:off x="2666198" y="2077034"/>
            <a:ext cx="2820191" cy="1177591"/>
            <a:chOff x="2666198" y="2077034"/>
            <a:chExt cx="2820191" cy="117759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8876270-1731-52E0-001A-04E377748132}"/>
                </a:ext>
              </a:extLst>
            </p:cNvPr>
            <p:cNvCxnSpPr>
              <a:cxnSpLocks/>
            </p:cNvCxnSpPr>
            <p:nvPr/>
          </p:nvCxnSpPr>
          <p:spPr>
            <a:xfrm>
              <a:off x="2666198" y="2077034"/>
              <a:ext cx="0" cy="117759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8B94431-1456-3598-5EEB-AA9E58A2D890}"/>
                </a:ext>
              </a:extLst>
            </p:cNvPr>
            <p:cNvSpPr txBox="1"/>
            <p:nvPr/>
          </p:nvSpPr>
          <p:spPr>
            <a:xfrm>
              <a:off x="2666198" y="2481163"/>
              <a:ext cx="2820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>
                  <a:solidFill>
                    <a:srgbClr val="0A2342"/>
                  </a:solidFill>
                </a:rPr>
                <a:t>22,552 records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A08225-4D61-58D3-0B50-A075AA30645F}"/>
              </a:ext>
            </a:extLst>
          </p:cNvPr>
          <p:cNvGrpSpPr/>
          <p:nvPr/>
        </p:nvGrpSpPr>
        <p:grpSpPr>
          <a:xfrm>
            <a:off x="1087654" y="3426942"/>
            <a:ext cx="1395664" cy="428188"/>
            <a:chOff x="1087654" y="3426942"/>
            <a:chExt cx="1395664" cy="4281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879F1A-F475-C633-9D13-36FA3DABBED1}"/>
                </a:ext>
              </a:extLst>
            </p:cNvPr>
            <p:cNvSpPr txBox="1"/>
            <p:nvPr/>
          </p:nvSpPr>
          <p:spPr>
            <a:xfrm>
              <a:off x="1087654" y="3485798"/>
              <a:ext cx="13956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96 columns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E99015A-C0A9-E93F-4A57-4417A1CC014C}"/>
                </a:ext>
              </a:extLst>
            </p:cNvPr>
            <p:cNvCxnSpPr>
              <a:cxnSpLocks/>
            </p:cNvCxnSpPr>
            <p:nvPr/>
          </p:nvCxnSpPr>
          <p:spPr>
            <a:xfrm>
              <a:off x="1087654" y="3426942"/>
              <a:ext cx="1395664" cy="0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148D1F-B6FA-E3DE-EF5B-AE33488F2D90}"/>
              </a:ext>
            </a:extLst>
          </p:cNvPr>
          <p:cNvSpPr txBox="1"/>
          <p:nvPr/>
        </p:nvSpPr>
        <p:spPr>
          <a:xfrm>
            <a:off x="760396" y="3906615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Approach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9C84DC-DA3E-FD3E-A57A-9069A5B69311}"/>
              </a:ext>
            </a:extLst>
          </p:cNvPr>
          <p:cNvSpPr txBox="1"/>
          <p:nvPr/>
        </p:nvSpPr>
        <p:spPr>
          <a:xfrm>
            <a:off x="912797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B37AD5-E266-46F5-11EE-27024B92F1A4}"/>
              </a:ext>
            </a:extLst>
          </p:cNvPr>
          <p:cNvSpPr txBox="1"/>
          <p:nvPr/>
        </p:nvSpPr>
        <p:spPr>
          <a:xfrm>
            <a:off x="912797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1 – Online research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41054-1B70-9585-8B96-9F01E24C3972}"/>
              </a:ext>
            </a:extLst>
          </p:cNvPr>
          <p:cNvSpPr txBox="1"/>
          <p:nvPr/>
        </p:nvSpPr>
        <p:spPr>
          <a:xfrm>
            <a:off x="912796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3 – Data processing &amp; enhancing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683961-6E42-E73A-0EDD-3DB7FF5FE8FD}"/>
              </a:ext>
            </a:extLst>
          </p:cNvPr>
          <p:cNvSpPr txBox="1"/>
          <p:nvPr/>
        </p:nvSpPr>
        <p:spPr>
          <a:xfrm>
            <a:off x="7083391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5 – Regression Modeling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4C6E1C-E9D3-61AC-AB3C-18BDB8F49093}"/>
              </a:ext>
            </a:extLst>
          </p:cNvPr>
          <p:cNvSpPr txBox="1"/>
          <p:nvPr/>
        </p:nvSpPr>
        <p:spPr>
          <a:xfrm>
            <a:off x="7083391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4 – Variable elimination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546782-6B0D-5485-548D-300D7393461D}"/>
              </a:ext>
            </a:extLst>
          </p:cNvPr>
          <p:cNvSpPr txBox="1"/>
          <p:nvPr/>
        </p:nvSpPr>
        <p:spPr>
          <a:xfrm>
            <a:off x="7083390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2794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8" grpId="0"/>
      <p:bldP spid="39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319973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RidgeRegression</a:t>
            </a:r>
          </a:p>
          <a:p>
            <a:r>
              <a:rPr lang="nl-NL" dirty="0">
                <a:solidFill>
                  <a:srgbClr val="0A2342"/>
                </a:solidFill>
              </a:rPr>
              <a:t>Try a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 as reference</a:t>
            </a:r>
          </a:p>
          <a:p>
            <a:r>
              <a:rPr lang="nl-NL" dirty="0">
                <a:solidFill>
                  <a:srgbClr val="0A2342"/>
                </a:solidFill>
              </a:rPr>
              <a:t>Complexity later</a:t>
            </a:r>
          </a:p>
        </p:txBody>
      </p:sp>
    </p:spTree>
    <p:extLst>
      <p:ext uri="{BB962C8B-B14F-4D97-AF65-F5344CB8AC3E}">
        <p14:creationId xmlns:p14="http://schemas.microsoft.com/office/powerpoint/2010/main" val="192892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9409A-B50A-5CD4-28B4-71B5649A981B}"/>
              </a:ext>
            </a:extLst>
          </p:cNvPr>
          <p:cNvSpPr txBox="1"/>
          <p:nvPr/>
        </p:nvSpPr>
        <p:spPr>
          <a:xfrm>
            <a:off x="357809" y="1272209"/>
            <a:ext cx="111218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Exploratory data analysis consisted of: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how many fields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values and formats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the distribution of some variables</a:t>
            </a:r>
          </a:p>
          <a:p>
            <a:r>
              <a:rPr lang="nl-NL" dirty="0">
                <a:solidFill>
                  <a:srgbClr val="0A2342"/>
                </a:solidFill>
              </a:rPr>
              <a:t>And led to the following conclusions: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All listings are in Berlin and surroundings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Price is not normally distributed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Data cleaning will be needed 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Data reformatting will be needed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98706D28-0CCB-3A98-FB89-501F3CBC7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316" y="1427583"/>
            <a:ext cx="4961756" cy="33078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1CACB0-5ED7-F683-6194-4BF7A31E6087}"/>
              </a:ext>
            </a:extLst>
          </p:cNvPr>
          <p:cNvSpPr txBox="1"/>
          <p:nvPr/>
        </p:nvSpPr>
        <p:spPr>
          <a:xfrm>
            <a:off x="306475" y="5130266"/>
            <a:ext cx="2532978" cy="369332"/>
          </a:xfrm>
          <a:prstGeom prst="rect">
            <a:avLst/>
          </a:prstGeom>
          <a:noFill/>
          <a:ln>
            <a:solidFill>
              <a:srgbClr val="0A2342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/>
              <a:t>“$60.31”		60.31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C7C509-1C7E-B0A1-B014-A82A3EBCC2A0}"/>
              </a:ext>
            </a:extLst>
          </p:cNvPr>
          <p:cNvCxnSpPr/>
          <p:nvPr/>
        </p:nvCxnSpPr>
        <p:spPr>
          <a:xfrm>
            <a:off x="1289785" y="5342021"/>
            <a:ext cx="847023" cy="0"/>
          </a:xfrm>
          <a:prstGeom prst="straightConnector1">
            <a:avLst/>
          </a:prstGeom>
          <a:ln>
            <a:solidFill>
              <a:srgbClr val="0A234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7BA7224-AAFC-21D2-C8BD-52F6DE7E88BD}"/>
              </a:ext>
            </a:extLst>
          </p:cNvPr>
          <p:cNvSpPr txBox="1"/>
          <p:nvPr/>
        </p:nvSpPr>
        <p:spPr>
          <a:xfrm>
            <a:off x="3569369" y="5130266"/>
            <a:ext cx="4660232" cy="369332"/>
          </a:xfrm>
          <a:prstGeom prst="rect">
            <a:avLst/>
          </a:prstGeom>
          <a:noFill/>
          <a:ln>
            <a:solidFill>
              <a:srgbClr val="0A2342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/>
              <a:t>Latitude, Longitude		Distance to Center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31961F-2799-11DD-2215-B137ABA03B2A}"/>
              </a:ext>
            </a:extLst>
          </p:cNvPr>
          <p:cNvCxnSpPr>
            <a:cxnSpLocks/>
          </p:cNvCxnSpPr>
          <p:nvPr/>
        </p:nvCxnSpPr>
        <p:spPr>
          <a:xfrm>
            <a:off x="5561807" y="5342021"/>
            <a:ext cx="800492" cy="0"/>
          </a:xfrm>
          <a:prstGeom prst="straightConnector1">
            <a:avLst/>
          </a:prstGeom>
          <a:ln>
            <a:solidFill>
              <a:srgbClr val="0A234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07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3"/>
      <p:bldP spid="7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There are many reasons to exclude a variable:</a:t>
            </a:r>
          </a:p>
          <a:p>
            <a:r>
              <a:rPr lang="nl-NL" dirty="0">
                <a:solidFill>
                  <a:srgbClr val="0A2342"/>
                </a:solidFill>
              </a:rPr>
              <a:t>	Too many missing values</a:t>
            </a:r>
          </a:p>
          <a:p>
            <a:r>
              <a:rPr lang="nl-NL" dirty="0">
                <a:solidFill>
                  <a:srgbClr val="0A2342"/>
                </a:solidFill>
              </a:rPr>
              <a:t>	One unique value</a:t>
            </a:r>
          </a:p>
          <a:p>
            <a:r>
              <a:rPr lang="nl-NL" dirty="0">
                <a:solidFill>
                  <a:srgbClr val="0A2342"/>
                </a:solidFill>
              </a:rPr>
              <a:t>	No overlap in categorical values</a:t>
            </a:r>
          </a:p>
          <a:p>
            <a:r>
              <a:rPr lang="nl-NL" dirty="0">
                <a:solidFill>
                  <a:srgbClr val="0A2342"/>
                </a:solidFill>
              </a:rPr>
              <a:t>This step excluded </a:t>
            </a:r>
            <a:r>
              <a:rPr lang="nl-NL" b="1" dirty="0">
                <a:solidFill>
                  <a:srgbClr val="0A2342"/>
                </a:solidFill>
              </a:rPr>
              <a:t>39</a:t>
            </a:r>
            <a:r>
              <a:rPr lang="nl-NL" dirty="0">
                <a:solidFill>
                  <a:srgbClr val="0A2342"/>
                </a:solidFill>
              </a:rPr>
              <a:t>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3 – Data processing and enhancing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279ED12-D354-E06B-9EA6-D95D34912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583019"/>
              </p:ext>
            </p:extLst>
          </p:nvPr>
        </p:nvGraphicFramePr>
        <p:xfrm>
          <a:off x="6525928" y="1272209"/>
          <a:ext cx="5102861" cy="2595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77480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261905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2163476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Column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Keep?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Reason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Price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Dependent variable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42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Square_feet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0" dirty="0">
                          <a:solidFill>
                            <a:schemeClr val="bg1"/>
                          </a:solidFill>
                        </a:rPr>
                        <a:t>98% NAs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Has_availability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1 unique value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211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765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Id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No overlap in values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970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666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As part of the data enhancing</a:t>
            </a:r>
          </a:p>
          <a:p>
            <a:r>
              <a:rPr lang="nl-NL" dirty="0">
                <a:solidFill>
                  <a:srgbClr val="0A2342"/>
                </a:solidFill>
              </a:rPr>
              <a:t>	The dependent variable was changed</a:t>
            </a:r>
          </a:p>
          <a:p>
            <a:r>
              <a:rPr lang="nl-NL" dirty="0">
                <a:solidFill>
                  <a:srgbClr val="0A2342"/>
                </a:solidFill>
              </a:rPr>
              <a:t>	All numerical variables were standardized</a:t>
            </a:r>
          </a:p>
          <a:p>
            <a:r>
              <a:rPr lang="nl-NL" dirty="0">
                <a:solidFill>
                  <a:srgbClr val="0A2342"/>
                </a:solidFill>
              </a:rPr>
              <a:t>	Categorical fields were analyzed and </a:t>
            </a:r>
            <a:br>
              <a:rPr lang="nl-NL" dirty="0">
                <a:solidFill>
                  <a:srgbClr val="0A2342"/>
                </a:solidFill>
              </a:rPr>
            </a:br>
            <a:r>
              <a:rPr lang="nl-NL" dirty="0">
                <a:solidFill>
                  <a:srgbClr val="0A2342"/>
                </a:solidFill>
              </a:rPr>
              <a:t>	refined</a:t>
            </a:r>
          </a:p>
          <a:p>
            <a:r>
              <a:rPr lang="nl-NL" dirty="0">
                <a:solidFill>
                  <a:srgbClr val="0A2342"/>
                </a:solidFill>
              </a:rPr>
              <a:t>This created 16 additional </a:t>
            </a:r>
          </a:p>
          <a:p>
            <a:r>
              <a:rPr lang="nl-NL" dirty="0">
                <a:solidFill>
                  <a:srgbClr val="0A2342"/>
                </a:solidFill>
              </a:rPr>
              <a:t>variables</a:t>
            </a:r>
          </a:p>
          <a:p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3 – Data processing and enhancing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6113CEB-3295-53C8-1B78-5AD681979E2D}"/>
              </a:ext>
            </a:extLst>
          </p:cNvPr>
          <p:cNvGrpSpPr/>
          <p:nvPr/>
        </p:nvGrpSpPr>
        <p:grpSpPr>
          <a:xfrm>
            <a:off x="3306213" y="2824405"/>
            <a:ext cx="8633860" cy="2997010"/>
            <a:chOff x="5421028" y="1299412"/>
            <a:chExt cx="6645992" cy="1961683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5779CACB-2F41-A982-4864-54B592E81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4497" y="1299412"/>
              <a:ext cx="2942523" cy="1961682"/>
            </a:xfrm>
            <a:prstGeom prst="rect">
              <a:avLst/>
            </a:prstGeom>
          </p:spPr>
        </p:pic>
        <p:pic>
          <p:nvPicPr>
            <p:cNvPr id="7" name="Picture 6" descr="Chart, histogram&#10;&#10;Description automatically generated">
              <a:extLst>
                <a:ext uri="{FF2B5EF4-FFF2-40B4-BE49-F238E27FC236}">
                  <a16:creationId xmlns:a16="http://schemas.microsoft.com/office/drawing/2014/main" id="{65048A17-86C5-6507-CADD-FC4E84F3B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1028" y="1299412"/>
              <a:ext cx="2942525" cy="1961683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0E927F8-E458-49D8-3801-D8AEC3DF9B39}"/>
                </a:ext>
              </a:extLst>
            </p:cNvPr>
            <p:cNvCxnSpPr/>
            <p:nvPr/>
          </p:nvCxnSpPr>
          <p:spPr>
            <a:xfrm>
              <a:off x="8511139" y="2249905"/>
              <a:ext cx="445169" cy="0"/>
            </a:xfrm>
            <a:prstGeom prst="straightConnector1">
              <a:avLst/>
            </a:prstGeom>
            <a:ln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845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479</Words>
  <Application>Microsoft Office PowerPoint</Application>
  <PresentationFormat>Widescreen</PresentationFormat>
  <Paragraphs>126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C:\Users\Cheeky\RProjects\listing_model_AIRBNB\input\listings_summary.csv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Twan van der Meijden</dc:creator>
  <cp:lastModifiedBy>Twan van der Meijden</cp:lastModifiedBy>
  <cp:revision>4</cp:revision>
  <dcterms:created xsi:type="dcterms:W3CDTF">2023-02-07T17:35:01Z</dcterms:created>
  <dcterms:modified xsi:type="dcterms:W3CDTF">2023-02-08T13:45:19Z</dcterms:modified>
</cp:coreProperties>
</file>

<file path=docProps/thumbnail.jpeg>
</file>